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7" r:id="rId4"/>
    <p:sldId id="260" r:id="rId5"/>
    <p:sldId id="258" r:id="rId6"/>
    <p:sldId id="272" r:id="rId7"/>
    <p:sldId id="273" r:id="rId8"/>
    <p:sldId id="271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18.6.2014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18.6.2014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0576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Rozdělovat dotace z fondů EU</a:t>
            </a:r>
          </a:p>
          <a:p>
            <a:pPr>
              <a:lnSpc>
                <a:spcPct val="150000"/>
              </a:lnSpc>
            </a:pPr>
            <a:r>
              <a:rPr lang="cs-CZ" sz="3800" smtClean="0">
                <a:latin typeface="Cambria Math" pitchFamily="18" charset="0"/>
                <a:ea typeface="Cambria Math" pitchFamily="18" charset="0"/>
              </a:rPr>
              <a:t>Implementace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Integrované strategie území 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 Dohodě o partnerství pro období 2014 – 2020 v dubnu schválené vládou je pro 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vyčleněno minimálně 20 mld. Kč – částka stoupá</a:t>
            </a:r>
          </a:p>
          <a:p>
            <a:pPr>
              <a:lnSpc>
                <a:spcPct val="150000"/>
              </a:lnSpc>
            </a:pP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budou rozdělovat dotace z OP Zaměstnanost a IROP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381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	Závěry analytické části SCLLD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340768"/>
            <a:ext cx="8219256" cy="532859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Vysoká nezaměstnanost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Vysoký podíl osob se základním vzděláním nebo bez vzdělání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Nízký podíl osob s vysokoškolským vzděláním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Nedostatečná kapacita mateřských škol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Nízká účast dětí ze sociálně vyloučených lokalit na předškolním vzdělávání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Nedostatek finančních prostředků na rekonstrukce, modernizace a provoz základních škol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Podmínky neodpovídající potřebám žáků se speciálními vzdělávacími potřebami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Nedostatečná spolupráce škol, rodin a spolků</a:t>
            </a: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Snížené motorické schopnosti dětí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49817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Závěry analytické části SCLLD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968552"/>
          </a:xfrm>
        </p:spPr>
        <p:txBody>
          <a:bodyPr>
            <a:normAutofit fontScale="70000" lnSpcReduction="20000"/>
          </a:bodyPr>
          <a:lstStyle/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Absence materiálového vybavení pro výuku žáků se zdravotním postižením</a:t>
            </a:r>
          </a:p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Pokles matematické, čtenářské a přírodovědné gramotnosti, informační gramotnosti a jazykových kompetencí</a:t>
            </a:r>
          </a:p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Nízký zájem ze strany žáků o obory požadované trhem práce</a:t>
            </a:r>
          </a:p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Nedostatečné využití digitálních technologií ve výuce</a:t>
            </a:r>
          </a:p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Nedostatečné materiálně-technické  vybavení škol s vazbou na získávání dovedností využitelných v praxi </a:t>
            </a:r>
          </a:p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Nízká spolupráce škol se zaměstnavateli</a:t>
            </a:r>
          </a:p>
          <a:p>
            <a:pPr marL="914400" lvl="2" indent="-514350"/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Nedostatečná nabídka dalšího vzdělávání</a:t>
            </a:r>
          </a:p>
          <a:p>
            <a:pPr marL="914400" lvl="2" indent="-51435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2" indent="-51435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cs-CZ" dirty="0" smtClean="0">
                <a:latin typeface="Cambria Math" pitchFamily="18" charset="0"/>
                <a:ea typeface="Cambria Math" pitchFamily="18" charset="0"/>
              </a:rPr>
              <a:t>			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IROP = podpora investic do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301608" cy="6048672"/>
          </a:xfrm>
        </p:spPr>
        <p:txBody>
          <a:bodyPr numCol="1">
            <a:normAutofit fontScale="70000" lnSpcReduction="20000"/>
          </a:bodyPr>
          <a:lstStyle/>
          <a:p>
            <a:pPr marL="914400" lvl="1" indent="-514350"/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Vybudování, modernizace a rekonstrukce odborných učeben, laboratoří, dílen a pozemků včetně vybavení pomůckami;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modernizace a pořízení vybavení se zaměřením na přírodovědné a technické obory;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výstavba a technické a technologické vybavení laboratoří a odborných učeben pro přírodovědné a technické obory;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vybavení dílen pomůckami a nástroji k rozvoji technických a řemeslných dovedností;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výstavba a technické a technologické vybavení center praktické přípravy, která umožní praktickou přípravu žáků a studentů pro potřeby požadavků trhu;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rozvoj zařízení pro celoživotní vzdělávání;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výstavba a technické a technologické vybavení center praktické přípravy, která umožní výuku dospělých v celoživotním učení pro potřeby požadavků trhu práce </a:t>
            </a: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Zkvalitnění kapacit pro předškolní vzdělávání </a:t>
            </a: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Vybudování, úpravy budov a učeben pro potřeby žáků a studentů se SVP a pořízení kompenzačních pomůcek</a:t>
            </a: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Rozvoj vnitřní konektivity škol a připojení k internetu; </a:t>
            </a:r>
          </a:p>
          <a:p>
            <a:pPr marL="914400" lvl="1" indent="-514350"/>
            <a:r>
              <a:rPr lang="cs-CZ" sz="2500" dirty="0" smtClean="0">
                <a:latin typeface="Cambria Math" pitchFamily="18" charset="0"/>
                <a:ea typeface="Cambria Math" pitchFamily="18" charset="0"/>
              </a:rPr>
              <a:t>Modernizace a rekonstrukce v návaznosti na klíčové kompetence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modernizace vybavení zařízení pro výuku českého jazyka a cizích jazyků, českého jazyka pro cizince a osoby vyrůstající v odlišném jazykovém prostředí;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zpřístupnění digitalizovaných zdrojů a sítí i mimo vyučování;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vybavení na podporu čtenářské a matematické gramotnosti;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vybavení na podporu fiktivních firem a inkubátorů podnikatelské činnosti studentů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OP Zaměstnanost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5"/>
          </a:xfrm>
        </p:spPr>
        <p:txBody>
          <a:bodyPr numCol="1">
            <a:normAutofit/>
          </a:bodyPr>
          <a:lstStyle/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Podpora spolupráce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aktérů na místní úrovni při řešení lokální nezaměstnanosti,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zjišťování potřeb lokálních zaměstnavatelů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Vzdělávání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venkovského obyvatelstva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v oblastech relevantních pro zvýšení lokální zaměstnanosti a poradenství pro získání zaměstnání;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Vznik a rozvoj specifických nástrojů k prevenci a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řešení problémů v sociálně vyloučených lokalitách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(zohledňující rovněž kriminalitu a veřejný pořádek) s využitím znalosti lokálního prostředí;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</a:t>
            </a:r>
            <a:r>
              <a:rPr lang="cs-CZ" sz="2400" b="1" dirty="0" err="1" smtClean="0">
                <a:latin typeface="Cambria Math" pitchFamily="18" charset="0"/>
                <a:ea typeface="Cambria Math" pitchFamily="18" charset="0"/>
              </a:rPr>
              <a:t>prorodinných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 opatření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obcí a dalších aktérů na místní úrovni;</a:t>
            </a:r>
          </a:p>
          <a:p>
            <a:pPr marL="1314450" lvl="2" indent="-514350">
              <a:buNone/>
            </a:pP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OP VVV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5"/>
          </a:xfrm>
        </p:spPr>
        <p:txBody>
          <a:bodyPr numCol="1">
            <a:normAutofit fontScale="70000" lnSpcReduction="20000"/>
          </a:bodyPr>
          <a:lstStyle/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Specifický 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cíl 1: Vzdělávání k sociální integraci dětí a žáků se SVP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Podporované aktivity: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Tvorba a realizace místních plánů pro rozvoj vzdělávání v obcích se sociálně vyloučenými lokalitami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Vzdělávání pedagogických pracovníků všech stupňů běžných škol pro posílení jejich kompetencí ve vzdělávání dětí a žáků se SVP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Aktivity vedoucí ke zlepšení pedagogicko-psychologického poradenství a speciálně pedagogického poradenství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spolupráce MŠ a ZŠ při přechodu dětí se SVP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podpora neinstitucionálních forem předškolního vzdělávání dětí sociálně znevýhodněných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rozvoj spolupráce pedagogických služeb (včetně poradenských), sociálních služeb a rodiny ve vzdělávání</a:t>
            </a: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Investiční priorita 2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Zvýšení kvality předškolního vzdělávání včetně usnadnění přechodu dětí na ZŠ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Zlepšení kvality vzdělávání a výsledků žáků v klíčových kompetencích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Rozvoj systému strategického řízení a hodnocení kvality ve vzdělávání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Zkvalitnění přípravy budoucích a začínajících pedagogických pracovníků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Zvyšování kvality vzdělávání a odborné přípravy včetně posílení jejich relevance pro trh práce</a:t>
            </a:r>
          </a:p>
          <a:p>
            <a:pPr marL="1314450" lvl="2" indent="-514350">
              <a:buNone/>
            </a:pP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Děkujeme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6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619</Words>
  <Application>Microsoft Office PowerPoint</Application>
  <PresentationFormat>Předvádění na obrazovce (4:3)</PresentationFormat>
  <Paragraphs>92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Strategie komunitně vedeného místního rozvoje MAS Podřipsko </vt:lpstr>
      <vt:lpstr>Místní akční skupina Podřipsko</vt:lpstr>
      <vt:lpstr> Závěry analytické části SCLLD</vt:lpstr>
      <vt:lpstr>Závěry analytické části SCLLD</vt:lpstr>
      <vt:lpstr>IROP = podpora investic do</vt:lpstr>
      <vt:lpstr>OP Zaměstnanost</vt:lpstr>
      <vt:lpstr>OP VVV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68</cp:revision>
  <dcterms:created xsi:type="dcterms:W3CDTF">2012-03-20T16:05:37Z</dcterms:created>
  <dcterms:modified xsi:type="dcterms:W3CDTF">2014-06-18T10:19:08Z</dcterms:modified>
</cp:coreProperties>
</file>