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1" r:id="rId3"/>
    <p:sldId id="257" r:id="rId4"/>
    <p:sldId id="260" r:id="rId5"/>
    <p:sldId id="258" r:id="rId6"/>
    <p:sldId id="272" r:id="rId7"/>
    <p:sldId id="273" r:id="rId8"/>
    <p:sldId id="271" r:id="rId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28" autoAdjust="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4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911" y="0"/>
            <a:ext cx="2946144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11B8DA-FF43-4EC0-ADB1-FF09889AB172}" type="datetimeFigureOut">
              <a:rPr lang="cs-CZ" smtClean="0"/>
              <a:pPr/>
              <a:t>18.6.2014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164"/>
            <a:ext cx="294614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911" y="9428164"/>
            <a:ext cx="2946144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12126-DD9A-4FBF-9E50-026199B9371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70242-E87D-4379-88C6-2B963239E564}" type="datetimeFigureOut">
              <a:rPr lang="cs-CZ" smtClean="0"/>
              <a:pPr/>
              <a:t>18.6.2014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74237-9276-40E5-923A-C8E9CEC2568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18.6.2014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18.6.2014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18.6.2014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40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A93FA72-4427-45CB-9504-9F23E529EB64}" type="datetimeFigureOut">
              <a:rPr lang="cs-CZ" smtClean="0"/>
              <a:pPr/>
              <a:t>18.6.2014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cs-CZ" sz="14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cs-CZ" sz="140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8BDEE9B-A184-4B1B-AEFC-D4D9C1AFF23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18.6.2014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18.6.2014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18.6.2014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18.6.2014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18.6.2014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18.6.2014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18.6.2014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590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fld id="{BA93FA72-4427-45CB-9504-9F23E529EB64}" type="datetimeFigureOut">
              <a:rPr lang="cs-CZ" smtClean="0"/>
              <a:pPr/>
              <a:t>18.6.2014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cs-CZ" sz="140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8BDEE9B-A184-4B1B-AEFC-D4D9C1AFF23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74639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latin typeface="Cambria Math" pitchFamily="18" charset="0"/>
                <a:ea typeface="Cambria Math" pitchFamily="18" charset="0"/>
              </a:rPr>
              <a:t>Strategie </a:t>
            </a:r>
            <a:r>
              <a:rPr lang="cs-CZ" sz="3200" b="1" dirty="0" err="1" smtClean="0">
                <a:latin typeface="Cambria Math" pitchFamily="18" charset="0"/>
                <a:ea typeface="Cambria Math" pitchFamily="18" charset="0"/>
              </a:rPr>
              <a:t>komunitně</a:t>
            </a:r>
            <a:r>
              <a:rPr lang="cs-CZ" sz="3200" b="1" dirty="0" smtClean="0">
                <a:latin typeface="Cambria Math" pitchFamily="18" charset="0"/>
                <a:ea typeface="Cambria Math" pitchFamily="18" charset="0"/>
              </a:rPr>
              <a:t> vedeného místního rozvoje MAS Podřipsko</a:t>
            </a:r>
            <a:br>
              <a:rPr lang="cs-CZ" sz="3200" b="1" dirty="0" smtClean="0">
                <a:latin typeface="Cambria Math" pitchFamily="18" charset="0"/>
                <a:ea typeface="Cambria Math" pitchFamily="18" charset="0"/>
              </a:rPr>
            </a:br>
            <a:endParaRPr lang="cs-CZ" sz="32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057672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Vzdělávání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>
              <a:spcAft>
                <a:spcPts val="300"/>
              </a:spcAft>
            </a:pPr>
            <a:r>
              <a:rPr lang="cs-CZ" b="1" dirty="0" smtClean="0">
                <a:latin typeface="Cambria Math" pitchFamily="18" charset="0"/>
                <a:ea typeface="Cambria Math" pitchFamily="18" charset="0"/>
              </a:rPr>
              <a:t>Místní akční skupina Podřipsko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3"/>
            <a:ext cx="8229600" cy="3960441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50000"/>
              </a:lnSpc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Kdo jsme? </a:t>
            </a:r>
          </a:p>
          <a:p>
            <a:pPr lvl="1">
              <a:lnSpc>
                <a:spcPct val="150000"/>
              </a:lnSpc>
            </a:pPr>
            <a:r>
              <a:rPr lang="cs-CZ" sz="3400" dirty="0" smtClean="0">
                <a:latin typeface="Cambria Math" pitchFamily="18" charset="0"/>
                <a:ea typeface="Cambria Math" pitchFamily="18" charset="0"/>
              </a:rPr>
              <a:t>Spolek sdružující 45 členů </a:t>
            </a:r>
          </a:p>
          <a:p>
            <a:pPr lvl="1">
              <a:lnSpc>
                <a:spcPct val="150000"/>
              </a:lnSpc>
            </a:pPr>
            <a:r>
              <a:rPr lang="cs-CZ" sz="3400" dirty="0" smtClean="0">
                <a:latin typeface="Cambria Math" pitchFamily="18" charset="0"/>
                <a:ea typeface="Cambria Math" pitchFamily="18" charset="0"/>
              </a:rPr>
              <a:t>Založený v roce 2011</a:t>
            </a:r>
          </a:p>
          <a:p>
            <a:pPr>
              <a:lnSpc>
                <a:spcPct val="150000"/>
              </a:lnSpc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Co chceme? Rozdělovat dotace z fondů EU</a:t>
            </a:r>
          </a:p>
          <a:p>
            <a:pPr>
              <a:lnSpc>
                <a:spcPct val="150000"/>
              </a:lnSpc>
            </a:pPr>
            <a:r>
              <a:rPr lang="cs-CZ" sz="3800" smtClean="0">
                <a:latin typeface="Cambria Math" pitchFamily="18" charset="0"/>
                <a:ea typeface="Cambria Math" pitchFamily="18" charset="0"/>
              </a:rPr>
              <a:t>Implementace </a:t>
            </a: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Integrované strategie území </a:t>
            </a:r>
          </a:p>
          <a:p>
            <a:pPr>
              <a:lnSpc>
                <a:spcPct val="150000"/>
              </a:lnSpc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V Dohodě o partnerství pro období 2014 – 2020 v dubnu schválené vládou je pro </a:t>
            </a:r>
            <a:r>
              <a:rPr lang="cs-CZ" sz="3800" dirty="0" err="1" smtClean="0">
                <a:latin typeface="Cambria Math" pitchFamily="18" charset="0"/>
                <a:ea typeface="Cambria Math" pitchFamily="18" charset="0"/>
              </a:rPr>
              <a:t>MASky</a:t>
            </a: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 vyčleněno minimálně 20 mld. Kč – částka stoupá</a:t>
            </a:r>
          </a:p>
          <a:p>
            <a:pPr>
              <a:lnSpc>
                <a:spcPct val="150000"/>
              </a:lnSpc>
            </a:pPr>
            <a:r>
              <a:rPr lang="cs-CZ" sz="3800" dirty="0" err="1" smtClean="0">
                <a:latin typeface="Cambria Math" pitchFamily="18" charset="0"/>
                <a:ea typeface="Cambria Math" pitchFamily="18" charset="0"/>
              </a:rPr>
              <a:t>MASky</a:t>
            </a: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 budou rozdělovat dotace z OP Zaměstnanost a IROP</a:t>
            </a:r>
            <a:endParaRPr lang="cs-CZ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1138138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	Závěry analytické části SCLLD</a:t>
            </a:r>
            <a:endParaRPr lang="cs-CZ" sz="24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340768"/>
            <a:ext cx="8219256" cy="5328592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Vysoká nezaměstnanost</a:t>
            </a:r>
          </a:p>
          <a:p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Vysoký podíl osob se základním vzděláním nebo bez vzdělání</a:t>
            </a:r>
          </a:p>
          <a:p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Nízký podíl osob s vysokoškolským vzděláním</a:t>
            </a:r>
          </a:p>
          <a:p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Nedostatečná kapacita mateřských škol</a:t>
            </a:r>
          </a:p>
          <a:p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Nízká účast dětí ze sociálně vyloučených lokalit na předškolním vzdělávání</a:t>
            </a:r>
          </a:p>
          <a:p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Nedostatek finančních prostředků na rekonstrukce, modernizace a provoz základních škol</a:t>
            </a:r>
          </a:p>
          <a:p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Podmínky neodpovídající potřebám žáků se speciálními vzdělávacími potřebami</a:t>
            </a:r>
          </a:p>
          <a:p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Nedostatečná spolupráce škol, rodin a spolků</a:t>
            </a:r>
          </a:p>
          <a:p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Snížené motorické schopnosti dětí</a:t>
            </a:r>
            <a:endParaRPr lang="cs-CZ" sz="2400" dirty="0" smtClean="0">
              <a:latin typeface="Cambria Math" pitchFamily="18" charset="0"/>
              <a:ea typeface="Cambria Math" pitchFamily="18" charset="0"/>
            </a:endParaRPr>
          </a:p>
          <a:p>
            <a:endParaRPr lang="cs-CZ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cs-CZ" dirty="0" smtClean="0">
              <a:latin typeface="Cambria Math" pitchFamily="18" charset="0"/>
              <a:ea typeface="Cambria Math" pitchFamily="18" charset="0"/>
            </a:endParaRPr>
          </a:p>
          <a:p>
            <a:endParaRPr lang="cs-CZ" dirty="0" smtClean="0">
              <a:latin typeface="Cambria Math" pitchFamily="18" charset="0"/>
              <a:ea typeface="Cambria Math" pitchFamily="18" charset="0"/>
            </a:endParaRPr>
          </a:p>
          <a:p>
            <a:endParaRPr lang="cs-CZ" dirty="0" smtClean="0">
              <a:latin typeface="Cambria Math" pitchFamily="18" charset="0"/>
              <a:ea typeface="Cambria Math" pitchFamily="18" charset="0"/>
            </a:endParaRPr>
          </a:p>
          <a:p>
            <a:endParaRPr lang="cs-CZ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cs-CZ" dirty="0" smtClean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1498178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300"/>
              </a:spcAft>
            </a:pPr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Závěry analytické části SCLLD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424936" cy="4968552"/>
          </a:xfrm>
        </p:spPr>
        <p:txBody>
          <a:bodyPr>
            <a:normAutofit fontScale="70000" lnSpcReduction="20000"/>
          </a:bodyPr>
          <a:lstStyle/>
          <a:p>
            <a:pPr marL="914400" lvl="2" indent="-514350"/>
            <a:r>
              <a:rPr lang="cs-CZ" sz="3400" dirty="0" smtClean="0">
                <a:latin typeface="Cambria Math" pitchFamily="18" charset="0"/>
                <a:ea typeface="Cambria Math" pitchFamily="18" charset="0"/>
              </a:rPr>
              <a:t>Absence materiálového vybavení pro výuku žáků se zdravotním postižením</a:t>
            </a:r>
          </a:p>
          <a:p>
            <a:pPr marL="914400" lvl="2" indent="-514350"/>
            <a:r>
              <a:rPr lang="cs-CZ" sz="3400" dirty="0" smtClean="0">
                <a:latin typeface="Cambria Math" pitchFamily="18" charset="0"/>
                <a:ea typeface="Cambria Math" pitchFamily="18" charset="0"/>
              </a:rPr>
              <a:t>Pokles matematické, čtenářské a přírodovědné gramotnosti, informační gramotnosti a jazykových kompetencí</a:t>
            </a:r>
          </a:p>
          <a:p>
            <a:pPr marL="914400" lvl="2" indent="-514350"/>
            <a:r>
              <a:rPr lang="cs-CZ" sz="3400" dirty="0" smtClean="0">
                <a:latin typeface="Cambria Math" pitchFamily="18" charset="0"/>
                <a:ea typeface="Cambria Math" pitchFamily="18" charset="0"/>
              </a:rPr>
              <a:t>Nízký zájem ze strany žáků o obory požadované trhem práce</a:t>
            </a:r>
          </a:p>
          <a:p>
            <a:pPr marL="914400" lvl="2" indent="-514350"/>
            <a:r>
              <a:rPr lang="cs-CZ" sz="3400" dirty="0" smtClean="0">
                <a:latin typeface="Cambria Math" pitchFamily="18" charset="0"/>
                <a:ea typeface="Cambria Math" pitchFamily="18" charset="0"/>
              </a:rPr>
              <a:t>Nedostatečné využití digitálních technologií ve výuce</a:t>
            </a:r>
          </a:p>
          <a:p>
            <a:pPr marL="914400" lvl="2" indent="-514350"/>
            <a:r>
              <a:rPr lang="cs-CZ" sz="3400" dirty="0" smtClean="0">
                <a:latin typeface="Cambria Math" pitchFamily="18" charset="0"/>
                <a:ea typeface="Cambria Math" pitchFamily="18" charset="0"/>
              </a:rPr>
              <a:t>Nedostatečné materiálně-technické  vybavení škol s vazbou na získávání dovedností využitelných v praxi </a:t>
            </a:r>
          </a:p>
          <a:p>
            <a:pPr marL="914400" lvl="2" indent="-514350"/>
            <a:r>
              <a:rPr lang="cs-CZ" sz="3400" dirty="0" smtClean="0">
                <a:latin typeface="Cambria Math" pitchFamily="18" charset="0"/>
                <a:ea typeface="Cambria Math" pitchFamily="18" charset="0"/>
              </a:rPr>
              <a:t>Nízká spolupráce škol se zaměstnavateli</a:t>
            </a:r>
          </a:p>
          <a:p>
            <a:pPr marL="914400" lvl="2" indent="-514350"/>
            <a:r>
              <a:rPr lang="cs-CZ" sz="3400" dirty="0" smtClean="0">
                <a:latin typeface="Cambria Math" pitchFamily="18" charset="0"/>
                <a:ea typeface="Cambria Math" pitchFamily="18" charset="0"/>
              </a:rPr>
              <a:t>Nedostatečná nabídka dalšího vzdělávání</a:t>
            </a:r>
          </a:p>
          <a:p>
            <a:pPr marL="914400" lvl="2" indent="-514350"/>
            <a:endParaRPr lang="cs-CZ" sz="2800" dirty="0" smtClean="0">
              <a:latin typeface="Cambria Math" pitchFamily="18" charset="0"/>
              <a:ea typeface="Cambria Math" pitchFamily="18" charset="0"/>
            </a:endParaRPr>
          </a:p>
          <a:p>
            <a:pPr marL="914400" lvl="2" indent="-514350"/>
            <a:endParaRPr lang="cs-CZ" sz="2800" dirty="0" smtClean="0">
              <a:latin typeface="Cambria Math" pitchFamily="18" charset="0"/>
              <a:ea typeface="Cambria Math" pitchFamily="18" charset="0"/>
            </a:endParaRPr>
          </a:p>
          <a:p>
            <a:pPr lvl="1">
              <a:buNone/>
            </a:pPr>
            <a:r>
              <a:rPr lang="cs-CZ" dirty="0" smtClean="0">
                <a:latin typeface="Cambria Math" pitchFamily="18" charset="0"/>
                <a:ea typeface="Cambria Math" pitchFamily="18" charset="0"/>
              </a:rPr>
              <a:t>			</a:t>
            </a:r>
            <a:r>
              <a:rPr lang="cs-CZ" sz="2800" dirty="0" smtClean="0">
                <a:latin typeface="Cambria Math" pitchFamily="18" charset="0"/>
                <a:ea typeface="Cambria Math" pitchFamily="18" charset="0"/>
              </a:rPr>
              <a:t>	</a:t>
            </a:r>
            <a:endParaRPr lang="cs-CZ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 smtClean="0">
                <a:latin typeface="Cambria Math" pitchFamily="18" charset="0"/>
                <a:ea typeface="Cambria Math" pitchFamily="18" charset="0"/>
              </a:rPr>
              <a:t>IROP = podpora investic do</a:t>
            </a:r>
            <a:endParaRPr lang="cs-CZ" sz="36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301608" cy="6048672"/>
          </a:xfrm>
        </p:spPr>
        <p:txBody>
          <a:bodyPr numCol="1">
            <a:normAutofit fontScale="70000" lnSpcReduction="20000"/>
          </a:bodyPr>
          <a:lstStyle/>
          <a:p>
            <a:pPr marL="914400" lvl="1" indent="-514350"/>
            <a:endParaRPr lang="cs-CZ" sz="2400" dirty="0" smtClean="0">
              <a:latin typeface="Cambria Math" pitchFamily="18" charset="0"/>
              <a:ea typeface="Cambria Math" pitchFamily="18" charset="0"/>
            </a:endParaRPr>
          </a:p>
          <a:p>
            <a:pPr marL="914400" lvl="1" indent="-514350"/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Vybudování, modernizace a rekonstrukce odborných učeben, laboratoří, dílen a pozemků včetně vybavení pomůckami; 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modernizace a pořízení vybavení se zaměřením na přírodovědné a technické obory; 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výstavba a technické a technologické vybavení laboratoří a odborných učeben pro přírodovědné a technické obory; 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vybavení dílen pomůckami a nástroji k rozvoji technických a řemeslných dovedností; 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výstavba a technické a technologické vybavení center praktické přípravy, která umožní praktickou přípravu žáků a studentů pro potřeby požadavků trhu; 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rozvoj zařízení pro celoživotní vzdělávání; 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výstavba a technické a technologické vybavení center praktické přípravy, která umožní výuku dospělých v celoživotním učení pro potřeby požadavků trhu práce </a:t>
            </a:r>
          </a:p>
          <a:p>
            <a:pPr marL="914400" lvl="1" indent="-514350"/>
            <a:r>
              <a:rPr lang="cs-CZ" sz="2500" dirty="0" smtClean="0">
                <a:latin typeface="Cambria Math" pitchFamily="18" charset="0"/>
                <a:ea typeface="Cambria Math" pitchFamily="18" charset="0"/>
              </a:rPr>
              <a:t>Zkvalitnění kapacit pro předškolní vzdělávání </a:t>
            </a:r>
          </a:p>
          <a:p>
            <a:pPr marL="914400" lvl="1" indent="-514350"/>
            <a:r>
              <a:rPr lang="cs-CZ" sz="2500" dirty="0" smtClean="0">
                <a:latin typeface="Cambria Math" pitchFamily="18" charset="0"/>
                <a:ea typeface="Cambria Math" pitchFamily="18" charset="0"/>
              </a:rPr>
              <a:t>Vybudování, úpravy budov a učeben pro potřeby žáků a studentů se SVP a pořízení kompenzačních pomůcek</a:t>
            </a:r>
          </a:p>
          <a:p>
            <a:pPr marL="914400" lvl="1" indent="-514350"/>
            <a:r>
              <a:rPr lang="cs-CZ" sz="2500" dirty="0" smtClean="0">
                <a:latin typeface="Cambria Math" pitchFamily="18" charset="0"/>
                <a:ea typeface="Cambria Math" pitchFamily="18" charset="0"/>
              </a:rPr>
              <a:t>Rozvoj vnitřní konektivity škol a připojení k internetu; </a:t>
            </a:r>
          </a:p>
          <a:p>
            <a:pPr marL="914400" lvl="1" indent="-514350"/>
            <a:r>
              <a:rPr lang="cs-CZ" sz="2500" dirty="0" smtClean="0">
                <a:latin typeface="Cambria Math" pitchFamily="18" charset="0"/>
                <a:ea typeface="Cambria Math" pitchFamily="18" charset="0"/>
              </a:rPr>
              <a:t>Modernizace a rekonstrukce v návaznosti na klíčové kompetence 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sz="2100" dirty="0" smtClean="0">
                <a:latin typeface="Cambria Math" pitchFamily="18" charset="0"/>
                <a:ea typeface="Cambria Math" pitchFamily="18" charset="0"/>
              </a:rPr>
              <a:t>modernizace vybavení zařízení pro výuku českého jazyka a cizích jazyků, českého jazyka pro cizince a osoby vyrůstající v odlišném jazykovém prostředí; 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sz="2100" dirty="0" smtClean="0">
                <a:latin typeface="Cambria Math" pitchFamily="18" charset="0"/>
                <a:ea typeface="Cambria Math" pitchFamily="18" charset="0"/>
              </a:rPr>
              <a:t>zpřístupnění digitalizovaných zdrojů a sítí i mimo vyučování; 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sz="2100" dirty="0" smtClean="0">
                <a:latin typeface="Cambria Math" pitchFamily="18" charset="0"/>
                <a:ea typeface="Cambria Math" pitchFamily="18" charset="0"/>
              </a:rPr>
              <a:t>vybavení na podporu čtenářské a matematické gramotnosti; 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sz="2100" dirty="0" smtClean="0">
                <a:latin typeface="Cambria Math" pitchFamily="18" charset="0"/>
                <a:ea typeface="Cambria Math" pitchFamily="18" charset="0"/>
              </a:rPr>
              <a:t>vybavení na podporu fiktivních firem a inkubátorů podnikatelské činnosti studentů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 smtClean="0">
                <a:latin typeface="Cambria Math" pitchFamily="18" charset="0"/>
                <a:ea typeface="Cambria Math" pitchFamily="18" charset="0"/>
              </a:rPr>
              <a:t>OP Zaměstnanost</a:t>
            </a:r>
            <a:endParaRPr lang="cs-CZ" sz="36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184575"/>
          </a:xfrm>
        </p:spPr>
        <p:txBody>
          <a:bodyPr numCol="1">
            <a:normAutofit/>
          </a:bodyPr>
          <a:lstStyle/>
          <a:p>
            <a:pPr marL="914400" lvl="1" indent="-514350">
              <a:buNone/>
            </a:pPr>
            <a:endParaRPr lang="cs-CZ" sz="2400" dirty="0" smtClean="0">
              <a:latin typeface="Cambria Math" pitchFamily="18" charset="0"/>
              <a:ea typeface="Cambria Math" pitchFamily="18" charset="0"/>
            </a:endParaRPr>
          </a:p>
          <a:p>
            <a:pPr marL="914400" lvl="1" indent="-514350"/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Podpora spolupráce 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aktérů na místní úrovni při řešení lokální nezaměstnanosti, </a:t>
            </a:r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zjišťování potřeb lokálních zaměstnavatelů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;</a:t>
            </a:r>
          </a:p>
          <a:p>
            <a:pPr marL="914400" lvl="1" indent="-514350"/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Vzdělávání </a:t>
            </a:r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venkovského obyvatelstva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 v oblastech relevantních pro zvýšení lokální zaměstnanosti a poradenství pro získání zaměstnání;</a:t>
            </a:r>
          </a:p>
          <a:p>
            <a:pPr marL="914400" lvl="1" indent="-514350"/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Vznik a rozvoj specifických nástrojů k prevenci a </a:t>
            </a:r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řešení problémů v sociálně vyloučených lokalitách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 (zohledňující rovněž kriminalitu a veřejný pořádek) s využitím znalosti lokálního prostředí;</a:t>
            </a:r>
          </a:p>
          <a:p>
            <a:pPr marL="914400" lvl="1" indent="-514350"/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Podpora </a:t>
            </a:r>
            <a:r>
              <a:rPr lang="cs-CZ" sz="2400" b="1" dirty="0" err="1" smtClean="0">
                <a:latin typeface="Cambria Math" pitchFamily="18" charset="0"/>
                <a:ea typeface="Cambria Math" pitchFamily="18" charset="0"/>
              </a:rPr>
              <a:t>prorodinných</a:t>
            </a:r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 opatření 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obcí a dalších aktérů na místní úrovni;</a:t>
            </a:r>
          </a:p>
          <a:p>
            <a:pPr marL="1314450" lvl="2" indent="-514350">
              <a:buNone/>
            </a:pPr>
            <a:endParaRPr lang="cs-CZ" sz="2000" dirty="0" smtClean="0">
              <a:latin typeface="Cambria Math" pitchFamily="18" charset="0"/>
              <a:ea typeface="Cambria Math" pitchFamily="18" charset="0"/>
            </a:endParaRPr>
          </a:p>
          <a:p>
            <a:pPr marL="914400" lvl="1" indent="-514350">
              <a:buFont typeface="+mj-lt"/>
              <a:buAutoNum type="arabicPeriod"/>
            </a:pP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 smtClean="0">
                <a:latin typeface="Cambria Math" pitchFamily="18" charset="0"/>
                <a:ea typeface="Cambria Math" pitchFamily="18" charset="0"/>
              </a:rPr>
              <a:t>OP VVV</a:t>
            </a:r>
            <a:endParaRPr lang="cs-CZ" sz="36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184575"/>
          </a:xfrm>
        </p:spPr>
        <p:txBody>
          <a:bodyPr numCol="1">
            <a:normAutofit fontScale="70000" lnSpcReduction="20000"/>
          </a:bodyPr>
          <a:lstStyle/>
          <a:p>
            <a:pPr marL="914400" lvl="1" indent="-514350">
              <a:buNone/>
            </a:pPr>
            <a:endParaRPr lang="cs-CZ" sz="2400" dirty="0" smtClean="0">
              <a:latin typeface="Cambria Math" pitchFamily="18" charset="0"/>
              <a:ea typeface="Cambria Math" pitchFamily="18" charset="0"/>
            </a:endParaRPr>
          </a:p>
          <a:p>
            <a:pPr marL="914400" lvl="1" indent="-514350"/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Specifický </a:t>
            </a:r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cíl 1: Vzdělávání k sociální integraci dětí a žáků se SVP</a:t>
            </a:r>
          </a:p>
          <a:p>
            <a:pPr marL="914400" lvl="1" indent="-514350"/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Podporované aktivity: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Tvorba a realizace místních plánů pro rozvoj vzdělávání v obcích se sociálně vyloučenými lokalitami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Vzdělávání pedagogických pracovníků všech stupňů běžných škol pro posílení jejich kompetencí ve vzdělávání dětí a žáků se SVP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Aktivity vedoucí ke zlepšení pedagogicko-psychologického poradenství a speciálně pedagogického poradenství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Podpora spolupráce MŠ a ZŠ při přechodu dětí se SVP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podpora neinstitucionálních forem předškolního vzdělávání dětí sociálně znevýhodněných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rozvoj spolupráce pedagogických služeb (včetně poradenských), sociálních služeb a rodiny ve vzdělávání</a:t>
            </a:r>
          </a:p>
          <a:p>
            <a:pPr marL="914400" lvl="1" indent="-514350"/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Investiční priorita 2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Zvýšení kvality předškolního vzdělávání včetně usnadnění přechodu dětí na ZŠ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Zlepšení kvality vzdělávání a výsledků žáků v klíčových kompetencích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Rozvoj systému strategického řízení a hodnocení kvality ve vzdělávání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Zkvalitnění přípravy budoucích a začínajících pedagogických pracovníků</a:t>
            </a:r>
          </a:p>
          <a:p>
            <a:pPr marL="1314450" lvl="2" indent="-514350">
              <a:buFont typeface="+mj-lt"/>
              <a:buAutoNum type="arabicPeriod"/>
            </a:pP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Zvyšování kvality vzdělávání a odborné přípravy včetně posílení jejich relevance pro trh práce</a:t>
            </a:r>
          </a:p>
          <a:p>
            <a:pPr marL="1314450" lvl="2" indent="-514350">
              <a:buNone/>
            </a:pPr>
            <a:endParaRPr lang="cs-CZ" sz="2000" dirty="0" smtClean="0">
              <a:latin typeface="Cambria Math" pitchFamily="18" charset="0"/>
              <a:ea typeface="Cambria Math" pitchFamily="18" charset="0"/>
            </a:endParaRPr>
          </a:p>
          <a:p>
            <a:pPr marL="914400" lvl="1" indent="-514350">
              <a:buFont typeface="+mj-lt"/>
              <a:buAutoNum type="arabicPeriod"/>
            </a:pP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>
              <a:spcAft>
                <a:spcPts val="300"/>
              </a:spcAft>
            </a:pPr>
            <a:endParaRPr lang="cs-CZ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1">
              <a:lnSpc>
                <a:spcPct val="80000"/>
              </a:lnSpc>
              <a:buNone/>
            </a:pPr>
            <a:endParaRPr lang="cs-CZ" sz="2400" b="1" dirty="0" smtClean="0">
              <a:latin typeface="Cambria Math" pitchFamily="18" charset="0"/>
              <a:ea typeface="Cambria Math" pitchFamily="18" charset="0"/>
            </a:endParaRPr>
          </a:p>
          <a:p>
            <a:pPr lvl="1">
              <a:lnSpc>
                <a:spcPct val="80000"/>
              </a:lnSpc>
              <a:buNone/>
            </a:pPr>
            <a:endParaRPr lang="cs-CZ" sz="2400" b="1" dirty="0" smtClean="0">
              <a:latin typeface="Cambria Math" pitchFamily="18" charset="0"/>
              <a:ea typeface="Cambria Math" pitchFamily="18" charset="0"/>
            </a:endParaRPr>
          </a:p>
          <a:p>
            <a:pPr lvl="1" algn="ctr">
              <a:lnSpc>
                <a:spcPct val="80000"/>
              </a:lnSpc>
              <a:buNone/>
            </a:pPr>
            <a:endParaRPr lang="cs-CZ" b="1" dirty="0" smtClean="0">
              <a:latin typeface="Cambria Math" pitchFamily="18" charset="0"/>
              <a:ea typeface="Cambria Math" pitchFamily="18" charset="0"/>
            </a:endParaRPr>
          </a:p>
          <a:p>
            <a:pPr lvl="1" algn="ctr">
              <a:lnSpc>
                <a:spcPct val="80000"/>
              </a:lnSpc>
              <a:buNone/>
            </a:pPr>
            <a:endParaRPr lang="cs-CZ" b="1" dirty="0" smtClean="0">
              <a:latin typeface="Cambria Math" pitchFamily="18" charset="0"/>
              <a:ea typeface="Cambria Math" pitchFamily="18" charset="0"/>
            </a:endParaRPr>
          </a:p>
          <a:p>
            <a:pPr lvl="1" algn="ctr">
              <a:lnSpc>
                <a:spcPct val="80000"/>
              </a:lnSpc>
              <a:buNone/>
            </a:pPr>
            <a:endParaRPr lang="cs-CZ" b="1" dirty="0" smtClean="0">
              <a:latin typeface="Cambria Math" pitchFamily="18" charset="0"/>
              <a:ea typeface="Cambria Math" pitchFamily="18" charset="0"/>
            </a:endParaRPr>
          </a:p>
          <a:p>
            <a:pPr lvl="1" algn="ctr">
              <a:lnSpc>
                <a:spcPct val="80000"/>
              </a:lnSpc>
              <a:buNone/>
            </a:pPr>
            <a:r>
              <a:rPr lang="cs-CZ" b="1" dirty="0" smtClean="0">
                <a:latin typeface="Cambria Math" pitchFamily="18" charset="0"/>
                <a:ea typeface="Cambria Math" pitchFamily="18" charset="0"/>
              </a:rPr>
              <a:t>Děkujeme</a:t>
            </a:r>
          </a:p>
        </p:txBody>
      </p:sp>
      <p:sp>
        <p:nvSpPr>
          <p:cNvPr id="6" name="Zástupný symbol pro obsah 3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cs-CZ" sz="2600" b="1" dirty="0" smtClean="0">
              <a:latin typeface="Cambria Math" pitchFamily="18" charset="0"/>
              <a:ea typeface="Cambria Math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cs-CZ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</TotalTime>
  <Words>619</Words>
  <Application>Microsoft Office PowerPoint</Application>
  <PresentationFormat>Předvádění na obrazovce (4:3)</PresentationFormat>
  <Paragraphs>92</Paragraphs>
  <Slides>8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Strategie komunitně vedeného místního rozvoje MAS Podřipsko </vt:lpstr>
      <vt:lpstr>Místní akční skupina Podřipsko</vt:lpstr>
      <vt:lpstr> Závěry analytické části SCLLD</vt:lpstr>
      <vt:lpstr>Závěry analytické části SCLLD</vt:lpstr>
      <vt:lpstr>IROP = podpora investic do</vt:lpstr>
      <vt:lpstr>OP Zaměstnanost</vt:lpstr>
      <vt:lpstr>OP VVV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Martina</dc:creator>
  <cp:lastModifiedBy>Uživatel</cp:lastModifiedBy>
  <cp:revision>68</cp:revision>
  <dcterms:created xsi:type="dcterms:W3CDTF">2012-03-20T16:05:37Z</dcterms:created>
  <dcterms:modified xsi:type="dcterms:W3CDTF">2014-06-18T10:19:08Z</dcterms:modified>
</cp:coreProperties>
</file>